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5"/>
  </p:notesMasterIdLst>
  <p:handoutMasterIdLst>
    <p:handoutMasterId r:id="rId26"/>
  </p:handoutMasterIdLst>
  <p:sldIdLst>
    <p:sldId id="256" r:id="rId2"/>
    <p:sldId id="282" r:id="rId3"/>
    <p:sldId id="268" r:id="rId4"/>
    <p:sldId id="269" r:id="rId5"/>
    <p:sldId id="270" r:id="rId6"/>
    <p:sldId id="288" r:id="rId7"/>
    <p:sldId id="271" r:id="rId8"/>
    <p:sldId id="286" r:id="rId9"/>
    <p:sldId id="272" r:id="rId10"/>
    <p:sldId id="274" r:id="rId11"/>
    <p:sldId id="287" r:id="rId12"/>
    <p:sldId id="267" r:id="rId13"/>
    <p:sldId id="284" r:id="rId14"/>
    <p:sldId id="266" r:id="rId15"/>
    <p:sldId id="273" r:id="rId16"/>
    <p:sldId id="276" r:id="rId17"/>
    <p:sldId id="285" r:id="rId18"/>
    <p:sldId id="283" r:id="rId19"/>
    <p:sldId id="275" r:id="rId20"/>
    <p:sldId id="259" r:id="rId21"/>
    <p:sldId id="280" r:id="rId22"/>
    <p:sldId id="281" r:id="rId23"/>
    <p:sldId id="265" r:id="rId24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700"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700"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700"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700"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700"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B0FF"/>
    <a:srgbClr val="BFBFBF"/>
    <a:srgbClr val="D50E20"/>
    <a:srgbClr val="86B300"/>
    <a:srgbClr val="969696"/>
    <a:srgbClr val="FFFF99"/>
    <a:srgbClr val="780078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3" autoAdjust="0"/>
    <p:restoredTop sz="78129" autoAdjust="0"/>
  </p:normalViewPr>
  <p:slideViewPr>
    <p:cSldViewPr snapToObjects="1">
      <p:cViewPr varScale="1">
        <p:scale>
          <a:sx n="71" d="100"/>
          <a:sy n="71" d="100"/>
        </p:scale>
        <p:origin x="-1542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Objects="1">
      <p:cViewPr>
        <p:scale>
          <a:sx n="100" d="100"/>
          <a:sy n="100" d="100"/>
        </p:scale>
        <p:origin x="-2112" y="-7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2FFED1-47D8-4C96-A3FB-744BD981C073}" type="datetimeFigureOut">
              <a:rPr lang="en-US" smtClean="0"/>
              <a:pPr/>
              <a:t>6/14/2011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26A294-EADB-4268-B578-5B7CBC52B9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 smtClean="0"/>
            </a:lvl1pPr>
          </a:lstStyle>
          <a:p>
            <a:pPr>
              <a:defRPr/>
            </a:pPr>
            <a:fld id="{542E50D0-1582-4F61-9D1B-79938E5FB5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90A6DC-EFE6-43D4-A487-1298BE3E6119}" type="slidenum">
              <a:rPr lang="en-US"/>
              <a:pPr/>
              <a:t>1</a:t>
            </a:fld>
            <a:endParaRPr lang="en-US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All dependencies within strict SLA</a:t>
            </a:r>
          </a:p>
          <a:p>
            <a:pPr lvl="1"/>
            <a:r>
              <a:rPr lang="en-US" dirty="0" smtClean="0"/>
              <a:t>Ads, user data, any backend service</a:t>
            </a:r>
          </a:p>
          <a:p>
            <a:pPr lvl="1"/>
            <a:r>
              <a:rPr lang="en-US" dirty="0" smtClean="0"/>
              <a:t>Minimize impact of uncontrollable factors (network, power, etc)</a:t>
            </a:r>
          </a:p>
          <a:p>
            <a:r>
              <a:rPr lang="en-US" dirty="0" smtClean="0"/>
              <a:t>Senior engineers with data cards debugging 24/7 within 5 </a:t>
            </a:r>
            <a:r>
              <a:rPr lang="en-US" dirty="0" err="1" smtClean="0"/>
              <a:t>mins</a:t>
            </a:r>
            <a:r>
              <a:rPr lang="en-US" dirty="0" smtClean="0"/>
              <a:t> of any alert</a:t>
            </a:r>
          </a:p>
          <a:p>
            <a:r>
              <a:rPr lang="en-US" dirty="0" smtClean="0"/>
              <a:t>System level monitoring (per host)</a:t>
            </a:r>
          </a:p>
          <a:p>
            <a:r>
              <a:rPr lang="en-US" dirty="0" smtClean="0"/>
              <a:t>End-to-end functionality (per host)</a:t>
            </a:r>
          </a:p>
          <a:p>
            <a:r>
              <a:rPr lang="en-US" dirty="0" smtClean="0"/>
              <a:t>Content “freshness” (per host)</a:t>
            </a:r>
          </a:p>
          <a:p>
            <a:r>
              <a:rPr lang="en-US" dirty="0" smtClean="0"/>
              <a:t>Client side performance (overall)</a:t>
            </a:r>
          </a:p>
          <a:p>
            <a:r>
              <a:rPr lang="en-US" dirty="0" smtClean="0"/>
              <a:t>Server side duration (per </a:t>
            </a:r>
            <a:r>
              <a:rPr lang="en-US" dirty="0" err="1" smtClean="0"/>
              <a:t>hostgroup</a:t>
            </a:r>
            <a:r>
              <a:rPr lang="en-US" dirty="0" smtClean="0"/>
              <a:t>, per </a:t>
            </a:r>
            <a:r>
              <a:rPr lang="en-US" dirty="0" err="1" smtClean="0"/>
              <a:t>colo</a:t>
            </a:r>
            <a:r>
              <a:rPr lang="en-US" dirty="0" smtClean="0"/>
              <a:t>)</a:t>
            </a:r>
          </a:p>
          <a:p>
            <a:r>
              <a:rPr lang="en-US" dirty="0" smtClean="0"/>
              <a:t>Traffic levels, week over week (per </a:t>
            </a:r>
            <a:r>
              <a:rPr lang="en-US" dirty="0" err="1" smtClean="0"/>
              <a:t>hostgroup</a:t>
            </a:r>
            <a:r>
              <a:rPr lang="en-US" dirty="0" smtClean="0"/>
              <a:t>, per </a:t>
            </a:r>
            <a:r>
              <a:rPr lang="en-US" dirty="0" err="1" smtClean="0"/>
              <a:t>colo</a:t>
            </a:r>
            <a:r>
              <a:rPr lang="en-US" dirty="0" smtClean="0"/>
              <a:t>)</a:t>
            </a:r>
          </a:p>
          <a:p>
            <a:r>
              <a:rPr lang="en-US" dirty="0" smtClean="0"/>
              <a:t>Metrics, metrics, metrics (as much as your budget can handle)</a:t>
            </a:r>
          </a:p>
          <a:p>
            <a:pPr lvl="1"/>
            <a:r>
              <a:rPr lang="en-US" dirty="0" smtClean="0"/>
              <a:t>graphs are nice</a:t>
            </a:r>
          </a:p>
          <a:p>
            <a:pPr lvl="1"/>
            <a:r>
              <a:rPr lang="en-US" dirty="0" smtClean="0"/>
              <a:t>alerts are better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E50D0-1582-4F61-9D1B-79938E5FB50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Where’s the net? Royal Wedding story:</a:t>
            </a:r>
            <a:r>
              <a:rPr lang="en-US" baseline="0" dirty="0" smtClean="0"/>
              <a:t> rerouting traffic, </a:t>
            </a:r>
          </a:p>
          <a:p>
            <a:endParaRPr lang="en-US" baseline="0" dirty="0" smtClean="0"/>
          </a:p>
          <a:p>
            <a:pPr>
              <a:buNone/>
            </a:pPr>
            <a:r>
              <a:rPr lang="en-US" dirty="0" smtClean="0"/>
              <a:t>We break all the time, it’s rare that user’s are actually impacted.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Per-model Today/News/Top Trending Searches module ranking</a:t>
            </a:r>
          </a:p>
          <a:p>
            <a:pPr lvl="1"/>
            <a:r>
              <a:rPr lang="en-US" dirty="0" smtClean="0"/>
              <a:t>fallback to GA ranking</a:t>
            </a:r>
          </a:p>
          <a:p>
            <a:pPr lvl="1"/>
            <a:r>
              <a:rPr lang="en-US" dirty="0" smtClean="0"/>
              <a:t>fallback to dummy stories</a:t>
            </a:r>
          </a:p>
          <a:p>
            <a:r>
              <a:rPr lang="en-US" dirty="0" smtClean="0"/>
              <a:t>User database unavailable</a:t>
            </a:r>
          </a:p>
          <a:p>
            <a:pPr lvl="1"/>
            <a:r>
              <a:rPr lang="en-US" dirty="0" smtClean="0"/>
              <a:t>show signed out experience</a:t>
            </a:r>
          </a:p>
          <a:p>
            <a:r>
              <a:rPr lang="en-US" dirty="0" smtClean="0"/>
              <a:t>Ad lookup fails</a:t>
            </a:r>
          </a:p>
          <a:p>
            <a:pPr lvl="1"/>
            <a:r>
              <a:rPr lang="en-US" dirty="0" smtClean="0"/>
              <a:t>fallback to CMS-managed ad</a:t>
            </a:r>
          </a:p>
          <a:p>
            <a:pPr lvl="1"/>
            <a:r>
              <a:rPr lang="en-US" dirty="0" smtClean="0"/>
              <a:t>fallback to static, build-based ad</a:t>
            </a:r>
          </a:p>
          <a:p>
            <a:r>
              <a:rPr lang="en-US" dirty="0" smtClean="0"/>
              <a:t>Page fails completely!</a:t>
            </a:r>
          </a:p>
          <a:p>
            <a:pPr lvl="1"/>
            <a:r>
              <a:rPr lang="en-US" dirty="0" smtClean="0"/>
              <a:t>show a static page generated from </a:t>
            </a:r>
            <a:r>
              <a:rPr lang="en-US" dirty="0" err="1" smtClean="0"/>
              <a:t>cron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E50D0-1582-4F61-9D1B-79938E5FB50D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Turn off dependencies</a:t>
            </a:r>
            <a:r>
              <a:rPr lang="en-US" baseline="0" dirty="0" smtClean="0"/>
              <a:t> that are behaving badly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E50D0-1582-4F61-9D1B-79938E5FB50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mtClean="0"/>
              <a:t>http://www.chron.com/commons/persona.html?newspaperUserId=luftmann&amp;plckController=PersonaBlog&amp;plckScript=personaScript&amp;plckElementId=personaDest&amp;plckPersonaPage=BlogViewTag&amp;plckBlogId=luftmann&amp;plckTag=airdrop</a:t>
            </a:r>
          </a:p>
          <a:p>
            <a:r>
              <a:rPr lang="en-US" smtClean="0"/>
              <a:t>Meltdown </a:t>
            </a:r>
            <a:r>
              <a:rPr lang="en-US" dirty="0" smtClean="0"/>
              <a:t>plan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E50D0-1582-4F61-9D1B-79938E5FB50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http://images2.alphacoders.com/756/75652.jpg</a:t>
            </a:r>
          </a:p>
          <a:p>
            <a:r>
              <a:rPr lang="en-US" dirty="0" smtClean="0"/>
              <a:t>Hires stars;</a:t>
            </a:r>
            <a:r>
              <a:rPr lang="en-US" baseline="0" dirty="0" smtClean="0"/>
              <a:t> hire to the position; Postmortems – learn from mistakes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E50D0-1582-4F61-9D1B-79938E5FB50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And lastly techniques will not cover everything…</a:t>
            </a:r>
          </a:p>
          <a:p>
            <a:r>
              <a:rPr lang="en-US" dirty="0" smtClean="0"/>
              <a:t>Kick-ass Ops</a:t>
            </a:r>
          </a:p>
          <a:p>
            <a:pPr lvl="1"/>
            <a:r>
              <a:rPr lang="en-US" dirty="0" smtClean="0"/>
              <a:t>Passionate about what they do</a:t>
            </a:r>
          </a:p>
          <a:p>
            <a:pPr lvl="1"/>
            <a:r>
              <a:rPr lang="en-US" dirty="0" smtClean="0"/>
              <a:t>IM’s from the co-founders are fantastic motivators</a:t>
            </a:r>
          </a:p>
          <a:p>
            <a:r>
              <a:rPr lang="en-US" dirty="0" smtClean="0"/>
              <a:t>Developers are friends, not enemies</a:t>
            </a:r>
          </a:p>
          <a:p>
            <a:pPr lvl="1"/>
            <a:r>
              <a:rPr lang="en-US" dirty="0" smtClean="0"/>
              <a:t>Invest early, get operations involved even during the product definition phase</a:t>
            </a:r>
          </a:p>
          <a:p>
            <a:pPr lvl="1"/>
            <a:r>
              <a:rPr lang="en-US" dirty="0" smtClean="0"/>
              <a:t>Dig through the code, review the logs, make recommendations</a:t>
            </a:r>
          </a:p>
          <a:p>
            <a:pPr lvl="1"/>
            <a:r>
              <a:rPr lang="en-US" dirty="0" smtClean="0"/>
              <a:t>Include the developers in the deployment process, most are curious to see what happens</a:t>
            </a:r>
          </a:p>
          <a:p>
            <a:pPr lvl="1"/>
            <a:r>
              <a:rPr lang="en-US" dirty="0" smtClean="0"/>
              <a:t>Share your monitoring, input and criticism should be </a:t>
            </a:r>
            <a:r>
              <a:rPr lang="en-US" dirty="0" err="1" smtClean="0"/>
              <a:t>welecome</a:t>
            </a:r>
            <a:endParaRPr lang="en-US" dirty="0" smtClean="0"/>
          </a:p>
          <a:p>
            <a:pPr lvl="1"/>
            <a:r>
              <a:rPr lang="en-US" dirty="0" smtClean="0"/>
              <a:t>Buying a beer or giving a hug goes a long 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E50D0-1582-4F61-9D1B-79938E5FB50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Bug that caused</a:t>
            </a:r>
            <a:r>
              <a:rPr lang="en-US" baseline="0" dirty="0" smtClean="0"/>
              <a:t> </a:t>
            </a:r>
            <a:r>
              <a:rPr lang="en-US" dirty="0" smtClean="0"/>
              <a:t>machines to rebuild</a:t>
            </a:r>
            <a:r>
              <a:rPr lang="en-US" baseline="0" dirty="0" smtClean="0"/>
              <a:t> cache when they exceeded memory in cache</a:t>
            </a:r>
            <a:endParaRPr lang="en-US" dirty="0" smtClean="0"/>
          </a:p>
          <a:p>
            <a:r>
              <a:rPr lang="en-US" dirty="0" smtClean="0"/>
              <a:t>Pushed change safely but did not mirror production environment exactly</a:t>
            </a:r>
          </a:p>
          <a:p>
            <a:r>
              <a:rPr lang="en-US" dirty="0" smtClean="0"/>
              <a:t>Activated change all at once</a:t>
            </a:r>
          </a:p>
          <a:p>
            <a:r>
              <a:rPr lang="en-US" dirty="0" smtClean="0"/>
              <a:t>Simultaneous failure brought down multiple </a:t>
            </a:r>
            <a:r>
              <a:rPr lang="en-US" dirty="0" err="1" smtClean="0"/>
              <a:t>colos</a:t>
            </a:r>
            <a:endParaRPr lang="en-US" dirty="0" smtClean="0"/>
          </a:p>
          <a:p>
            <a:r>
              <a:rPr lang="en-US" dirty="0" smtClean="0"/>
              <a:t>Unable to logon to boxes to rollback</a:t>
            </a:r>
          </a:p>
          <a:p>
            <a:r>
              <a:rPr lang="en-US" dirty="0" smtClean="0"/>
              <a:t>Relied too heavily on talent not to trigger known bug</a:t>
            </a:r>
          </a:p>
          <a:p>
            <a:endParaRPr lang="en-US" dirty="0" smtClean="0"/>
          </a:p>
          <a:p>
            <a:r>
              <a:rPr lang="en-US" dirty="0" err="1" smtClean="0"/>
              <a:t>Frontpage</a:t>
            </a:r>
            <a:r>
              <a:rPr lang="en-US" dirty="0" smtClean="0"/>
              <a:t> dark deploys code to the FE web servers</a:t>
            </a:r>
          </a:p>
          <a:p>
            <a:r>
              <a:rPr lang="en-US" dirty="0" smtClean="0"/>
              <a:t>Most configuration values are stored in APC cache for fast access.</a:t>
            </a:r>
          </a:p>
          <a:p>
            <a:pPr lvl="1"/>
            <a:r>
              <a:rPr lang="en-US" dirty="0" smtClean="0"/>
              <a:t>more markets, more dimensions = more APC cache needed</a:t>
            </a:r>
          </a:p>
          <a:p>
            <a:r>
              <a:rPr lang="en-US" dirty="0" smtClean="0"/>
              <a:t>As the new code gets enabled per-market, APC usage doubles (cache for the previous release and cache for the new release)</a:t>
            </a:r>
          </a:p>
          <a:p>
            <a:r>
              <a:rPr lang="en-US" dirty="0" smtClean="0"/>
              <a:t>APC will graciously purge cache entries if the cache fills up (Cache full count), which in our case are required for serving requests.</a:t>
            </a:r>
          </a:p>
          <a:p>
            <a:pPr lvl="1"/>
            <a:r>
              <a:rPr lang="en-US" dirty="0" smtClean="0"/>
              <a:t>if cache is purged, can take up to 6 seconds for one request to re-populate the </a:t>
            </a:r>
            <a:r>
              <a:rPr lang="en-US" dirty="0" err="1" smtClean="0"/>
              <a:t>config</a:t>
            </a:r>
            <a:r>
              <a:rPr lang="en-US" dirty="0" smtClean="0"/>
              <a:t> dimensions</a:t>
            </a:r>
          </a:p>
          <a:p>
            <a:pPr lvl="1"/>
            <a:r>
              <a:rPr lang="en-US" dirty="0" smtClean="0"/>
              <a:t>if a host is in rotation, this brings the server to a halt</a:t>
            </a:r>
          </a:p>
          <a:p>
            <a:r>
              <a:rPr lang="en-US" dirty="0" smtClean="0"/>
              <a:t>Cache full count was triggered in 3 out of 5 of our US </a:t>
            </a:r>
            <a:r>
              <a:rPr lang="en-US" dirty="0" err="1" smtClean="0"/>
              <a:t>colos</a:t>
            </a:r>
            <a:endParaRPr lang="en-US" dirty="0" smtClean="0"/>
          </a:p>
          <a:p>
            <a:pPr lvl="1"/>
            <a:r>
              <a:rPr lang="en-US" dirty="0" smtClean="0"/>
              <a:t>automatic </a:t>
            </a:r>
            <a:r>
              <a:rPr lang="en-US" dirty="0" err="1" smtClean="0"/>
              <a:t>failout</a:t>
            </a:r>
            <a:r>
              <a:rPr lang="en-US" dirty="0" smtClean="0"/>
              <a:t> of affected </a:t>
            </a:r>
            <a:r>
              <a:rPr lang="en-US" dirty="0" err="1" smtClean="0"/>
              <a:t>colos</a:t>
            </a:r>
            <a:endParaRPr lang="en-US" dirty="0" smtClean="0"/>
          </a:p>
          <a:p>
            <a:pPr lvl="1"/>
            <a:r>
              <a:rPr lang="en-US" dirty="0" smtClean="0"/>
              <a:t>all US-based traffic was set to the remaining 2 </a:t>
            </a:r>
            <a:r>
              <a:rPr lang="en-US" dirty="0" err="1" smtClean="0"/>
              <a:t>colos</a:t>
            </a:r>
            <a:endParaRPr lang="en-US" dirty="0" smtClean="0"/>
          </a:p>
          <a:p>
            <a:pPr lvl="1"/>
            <a:r>
              <a:rPr lang="en-US" dirty="0" err="1" smtClean="0"/>
              <a:t>Frontpage</a:t>
            </a:r>
            <a:r>
              <a:rPr lang="en-US" dirty="0" smtClean="0"/>
              <a:t> was provisioned to handle a 2 </a:t>
            </a:r>
            <a:r>
              <a:rPr lang="en-US" dirty="0" err="1" smtClean="0"/>
              <a:t>colo</a:t>
            </a:r>
            <a:r>
              <a:rPr lang="en-US" dirty="0" smtClean="0"/>
              <a:t> failure in the US causing the remaining </a:t>
            </a:r>
            <a:r>
              <a:rPr lang="en-US" dirty="0" err="1" smtClean="0"/>
              <a:t>colos</a:t>
            </a:r>
            <a:r>
              <a:rPr lang="en-US" dirty="0" smtClean="0"/>
              <a:t> to </a:t>
            </a:r>
            <a:r>
              <a:rPr lang="en-US" dirty="0" err="1" smtClean="0"/>
              <a:t>fallover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E50D0-1582-4F61-9D1B-79938E5FB50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E50D0-1582-4F61-9D1B-79938E5FB50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E50D0-1582-4F61-9D1B-79938E5FB50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Redundancy story: squirrel in a </a:t>
            </a:r>
            <a:r>
              <a:rPr lang="en-US" dirty="0" err="1" smtClean="0"/>
              <a:t>colo</a:t>
            </a:r>
            <a:r>
              <a:rPr lang="en-US" dirty="0" smtClean="0"/>
              <a:t>, DNS, planned change</a:t>
            </a:r>
          </a:p>
          <a:p>
            <a:endParaRPr lang="en-US" dirty="0" smtClean="0"/>
          </a:p>
          <a:p>
            <a:r>
              <a:rPr lang="en-US" dirty="0" smtClean="0"/>
              <a:t>DNS (??), Network (??)</a:t>
            </a:r>
          </a:p>
          <a:p>
            <a:r>
              <a:rPr lang="en-US" dirty="0" smtClean="0"/>
              <a:t>Servers</a:t>
            </a:r>
          </a:p>
          <a:p>
            <a:pPr lvl="1"/>
            <a:r>
              <a:rPr lang="en-US" dirty="0" smtClean="0"/>
              <a:t>disposable</a:t>
            </a:r>
          </a:p>
          <a:p>
            <a:pPr lvl="1"/>
            <a:r>
              <a:rPr lang="en-US" dirty="0" smtClean="0"/>
              <a:t>reboot/offline at anytime with minimal user impact (</a:t>
            </a:r>
            <a:r>
              <a:rPr lang="en-US" dirty="0" err="1" smtClean="0"/>
              <a:t>filo</a:t>
            </a:r>
            <a:r>
              <a:rPr lang="en-US" dirty="0" smtClean="0"/>
              <a:t> test)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configurable features (rapidly disable a feature)</a:t>
            </a:r>
          </a:p>
          <a:p>
            <a:pPr lvl="1"/>
            <a:r>
              <a:rPr lang="en-US" dirty="0" smtClean="0"/>
              <a:t>easy to deploy, document and refine</a:t>
            </a:r>
          </a:p>
          <a:p>
            <a:r>
              <a:rPr lang="en-US" dirty="0" err="1" smtClean="0"/>
              <a:t>Colo</a:t>
            </a:r>
            <a:endParaRPr lang="en-US" dirty="0" smtClean="0"/>
          </a:p>
          <a:p>
            <a:pPr lvl="1"/>
            <a:r>
              <a:rPr lang="en-US" dirty="0" smtClean="0"/>
              <a:t>practice BCP scenarios regularly, document and refine</a:t>
            </a:r>
          </a:p>
          <a:p>
            <a:pPr lvl="1"/>
            <a:r>
              <a:rPr lang="en-US" dirty="0" smtClean="0"/>
              <a:t>audit capacity, plan for traffic spikes and BCP traffic</a:t>
            </a:r>
          </a:p>
          <a:p>
            <a:r>
              <a:rPr lang="en-US" dirty="0" smtClean="0"/>
              <a:t>Dependencies</a:t>
            </a:r>
          </a:p>
          <a:p>
            <a:pPr lvl="1"/>
            <a:r>
              <a:rPr lang="en-US" dirty="0" smtClean="0"/>
              <a:t>work with providers to understand their limitations and communicate yours</a:t>
            </a:r>
          </a:p>
          <a:p>
            <a:pPr lvl="1"/>
            <a:r>
              <a:rPr lang="en-US" dirty="0" smtClean="0"/>
              <a:t>don’t wait for them to fail, design features with the expectation they will fail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E50D0-1582-4F61-9D1B-79938E5FB50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http://www.superdairyboy.com/pictures/learning_journey/techno_gears.jpg</a:t>
            </a:r>
          </a:p>
          <a:p>
            <a:r>
              <a:rPr lang="en-US" dirty="0" smtClean="0"/>
              <a:t>Hint: all of them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E50D0-1582-4F61-9D1B-79938E5FB50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Starts with the software release process…</a:t>
            </a:r>
          </a:p>
          <a:p>
            <a:pPr lvl="1">
              <a:buFont typeface="+mj-lt"/>
              <a:buAutoNum type="arabicPeriod"/>
            </a:pPr>
            <a:r>
              <a:rPr lang="en-US" sz="1600" dirty="0" smtClean="0"/>
              <a:t>Continuous Integration environment with automated build, unit test, deploy, and test for each check-in.</a:t>
            </a:r>
          </a:p>
          <a:p>
            <a:pPr lvl="2"/>
            <a:r>
              <a:rPr lang="en-US" sz="1400" dirty="0" smtClean="0"/>
              <a:t>smoke test each build before promoting to the next environment</a:t>
            </a:r>
          </a:p>
          <a:p>
            <a:pPr lvl="2"/>
            <a:r>
              <a:rPr lang="en-US" sz="1400" dirty="0" smtClean="0"/>
              <a:t>shame hat for build breakers</a:t>
            </a:r>
            <a:r>
              <a:rPr lang="en-US" sz="1400" baseline="30000" dirty="0" smtClean="0"/>
              <a:t>1</a:t>
            </a:r>
          </a:p>
          <a:p>
            <a:pPr lvl="1">
              <a:buFont typeface="+mj-lt"/>
              <a:buAutoNum type="arabicPeriod"/>
            </a:pPr>
            <a:r>
              <a:rPr lang="en-US" sz="1600" dirty="0" smtClean="0"/>
              <a:t>QA environment with automated tests and debug statements where logs and monitors are closely watched throughout the release cycle.</a:t>
            </a:r>
          </a:p>
          <a:p>
            <a:pPr lvl="1">
              <a:buFont typeface="+mj-lt"/>
              <a:buAutoNum type="arabicPeriod"/>
            </a:pPr>
            <a:r>
              <a:rPr lang="en-US" sz="1600" dirty="0" smtClean="0"/>
              <a:t>Forked copies of production traffic in Staging catches new error messages before going to production, and QA/Engineering/Operations are involved in the entire process.</a:t>
            </a:r>
          </a:p>
          <a:p>
            <a:pPr lvl="1">
              <a:buFont typeface="+mj-lt"/>
              <a:buAutoNum type="arabicPeriod"/>
            </a:pPr>
            <a:r>
              <a:rPr lang="en-US" sz="1600" dirty="0" smtClean="0"/>
              <a:t>Production deployment includes dark launched code which is reviewed and validated, then activated in a phased rollout.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E50D0-1582-4F61-9D1B-79938E5FB50D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E50D0-1582-4F61-9D1B-79938E5FB50D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Global load balancing</a:t>
            </a:r>
          </a:p>
          <a:p>
            <a:pPr lvl="1"/>
            <a:r>
              <a:rPr lang="en-US" dirty="0" smtClean="0"/>
              <a:t>Route traffic to nearest of over a dozen </a:t>
            </a:r>
            <a:r>
              <a:rPr lang="en-US" dirty="0" err="1" smtClean="0"/>
              <a:t>colos</a:t>
            </a:r>
            <a:r>
              <a:rPr lang="en-US" dirty="0" smtClean="0"/>
              <a:t> worldwide</a:t>
            </a:r>
          </a:p>
          <a:p>
            <a:pPr lvl="1"/>
            <a:r>
              <a:rPr lang="en-US" dirty="0" smtClean="0"/>
              <a:t>Ability to serve any market from any data center</a:t>
            </a:r>
          </a:p>
          <a:p>
            <a:pPr lvl="1"/>
            <a:r>
              <a:rPr lang="en-US" dirty="0" smtClean="0"/>
              <a:t>Use in failure scenarios, maintenance, code changes, testing, etc.</a:t>
            </a:r>
          </a:p>
          <a:p>
            <a:pPr lvl="1"/>
            <a:r>
              <a:rPr lang="en-US" dirty="0" smtClean="0"/>
              <a:t>Able to sustain a complete outage in any international country or region whether network, power or act of god.</a:t>
            </a:r>
          </a:p>
          <a:p>
            <a:pPr lvl="1"/>
            <a:r>
              <a:rPr lang="en-US" dirty="0" smtClean="0"/>
              <a:t>If a dependency is impacted in one </a:t>
            </a:r>
            <a:r>
              <a:rPr lang="en-US" dirty="0" err="1" smtClean="0"/>
              <a:t>colo</a:t>
            </a:r>
            <a:r>
              <a:rPr lang="en-US" dirty="0" smtClean="0"/>
              <a:t>, fail out and allow the rest to handle it.</a:t>
            </a:r>
          </a:p>
          <a:p>
            <a:pPr lvl="2"/>
            <a:r>
              <a:rPr lang="en-US" dirty="0" smtClean="0"/>
              <a:t>BCP should be as simple as possible to execute.  It’s hard enough to think at 2am.</a:t>
            </a:r>
          </a:p>
          <a:p>
            <a:pPr lvl="2"/>
            <a:r>
              <a:rPr lang="en-US" dirty="0" smtClean="0"/>
              <a:t>Minimize fear of BCP by doing it regularly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42E50D0-1582-4F61-9D1B-79938E5FB50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Times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29718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lin ang="5400000" scaled="1"/>
          </a:gradFill>
          <a:ln w="222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971800"/>
            <a:ext cx="9144000" cy="38862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lin ang="5400000" scaled="1"/>
          </a:gradFill>
          <a:ln w="222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sz="1000" b="0"/>
          </a:p>
        </p:txBody>
      </p:sp>
      <p:pic>
        <p:nvPicPr>
          <p:cNvPr id="6" name="Picture 4" descr="Big Y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905000"/>
            <a:ext cx="2578100" cy="238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Rectangle 6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43000" y="4495800"/>
            <a:ext cx="7772400" cy="1600200"/>
          </a:xfrm>
          <a:ln w="22225"/>
        </p:spPr>
        <p:txBody>
          <a:bodyPr lIns="0" tIns="0" rIns="0" bIns="0"/>
          <a:lstStyle>
            <a:lvl1pPr marL="0" indent="0" algn="r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ctrTitle" sz="quarter"/>
          </p:nvPr>
        </p:nvSpPr>
        <p:spPr>
          <a:xfrm>
            <a:off x="1143000" y="3352800"/>
            <a:ext cx="7772400" cy="1143000"/>
          </a:xfrm>
          <a:ln w="22225"/>
        </p:spPr>
        <p:txBody>
          <a:bodyPr wrap="none" lIns="0" tIns="0" rIns="0" bIns="0"/>
          <a:lstStyle>
            <a:lvl1pPr algn="r"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YAHOO! CONFIDENTIAL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YAHOO! CONFIDENTIAL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84138"/>
            <a:ext cx="2228850" cy="6240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" y="84138"/>
            <a:ext cx="6534150" cy="6240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YAHOO! CONFIDENTIAL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YAHOO! CONFIDENTIAL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YAHOO! CONFIDENTIAL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0"/>
            <a:ext cx="3954463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6138" y="1600200"/>
            <a:ext cx="3954462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YAHOO! CONFIDENTIAL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YAHOO! CONFIDENTIAL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YAHOO! CONFIDENTIAL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YAHOO! CONFIDENTIAL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YAHOO! CONFIDENTIAL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YAHOO! CONFIDENTIAL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0"/>
            <a:ext cx="9144000" cy="52070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lin ang="5400000" scaled="1"/>
          </a:gradFill>
          <a:ln w="222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0" y="990600"/>
            <a:ext cx="9144000" cy="152400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bg1">
                  <a:alpha val="0"/>
                </a:schemeClr>
              </a:gs>
            </a:gsLst>
            <a:lin ang="5400000" scaled="1"/>
          </a:gradFill>
          <a:ln w="222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0"/>
            <a:ext cx="9144000" cy="1016000"/>
          </a:xfrm>
          <a:prstGeom prst="rect">
            <a:avLst/>
          </a:prstGeom>
          <a:solidFill>
            <a:srgbClr val="581E79"/>
          </a:solidFill>
          <a:ln w="222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 sz="1000" b="0"/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gradFill rotWithShape="0">
            <a:gsLst>
              <a:gs pos="0">
                <a:srgbClr val="E6E6E6"/>
              </a:gs>
              <a:gs pos="100000">
                <a:schemeClr val="bg1"/>
              </a:gs>
            </a:gsLst>
            <a:lin ang="5400000" scaled="1"/>
          </a:gradFill>
          <a:ln w="222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76200" y="84138"/>
            <a:ext cx="8915400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49275" y="1600200"/>
            <a:ext cx="8061325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" y="65786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000" b="0" smtClean="0">
                <a:latin typeface="+mj-lt"/>
              </a:defRPr>
            </a:lvl1pPr>
          </a:lstStyle>
          <a:p>
            <a:pPr>
              <a:defRPr/>
            </a:pPr>
            <a:r>
              <a:rPr lang="en-US"/>
              <a:t>YAHOO! CONFIDENTIAL</a:t>
            </a:r>
          </a:p>
        </p:txBody>
      </p:sp>
      <p:pic>
        <p:nvPicPr>
          <p:cNvPr id="1033" name="Picture 9" descr="Y!"/>
          <p:cNvPicPr>
            <a:picLocks noChangeAspect="1" noChangeArrowheads="1"/>
          </p:cNvPicPr>
          <p:nvPr/>
        </p:nvPicPr>
        <p:blipFill>
          <a:blip r:embed="rId13" cstate="print"/>
          <a:srcRect b="12633"/>
          <a:stretch>
            <a:fillRect/>
          </a:stretch>
        </p:blipFill>
        <p:spPr bwMode="auto">
          <a:xfrm>
            <a:off x="8597900" y="6540500"/>
            <a:ext cx="457200" cy="319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4330700" y="6578600"/>
            <a:ext cx="838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/>
          <a:lstStyle/>
          <a:p>
            <a:pPr algn="l">
              <a:spcBef>
                <a:spcPct val="50000"/>
              </a:spcBef>
              <a:defRPr/>
            </a:pPr>
            <a:r>
              <a:rPr lang="en-US" sz="1000">
                <a:latin typeface="Gotham-Bold" pitchFamily="-48" charset="0"/>
              </a:rPr>
              <a:t>-</a:t>
            </a:r>
            <a:r>
              <a:rPr lang="en-US" sz="1000" b="0">
                <a:latin typeface="Gotham-Bold" pitchFamily="-48" charset="0"/>
              </a:rPr>
              <a:t> </a:t>
            </a:r>
            <a:fld id="{0C5BC1C4-9A41-42DF-886E-4E91BE9A95C1}" type="slidenum">
              <a:rPr lang="en-US" sz="1000" b="0">
                <a:latin typeface="Gotham-Bold" pitchFamily="-48" charset="0"/>
              </a:rPr>
              <a:pPr algn="l">
                <a:spcBef>
                  <a:spcPct val="50000"/>
                </a:spcBef>
                <a:defRPr/>
              </a:pPr>
              <a:t>‹#›</a:t>
            </a:fld>
            <a:r>
              <a:rPr lang="en-US" sz="1000" b="0">
                <a:latin typeface="Gotham-Bold" pitchFamily="-48" charset="0"/>
              </a:rPr>
              <a:t> </a:t>
            </a:r>
            <a:r>
              <a:rPr lang="en-US" sz="1000">
                <a:latin typeface="Gotham-Bold" pitchFamily="-48" charset="0"/>
              </a:rPr>
              <a:t>-</a:t>
            </a:r>
          </a:p>
        </p:txBody>
      </p:sp>
      <p:sp>
        <p:nvSpPr>
          <p:cNvPr id="4108" name="Text Box 12"/>
          <p:cNvSpPr txBox="1">
            <a:spLocks noChangeArrowheads="1"/>
          </p:cNvSpPr>
          <p:nvPr userDrawn="1"/>
        </p:nvSpPr>
        <p:spPr bwMode="auto">
          <a:xfrm>
            <a:off x="7591425" y="6575425"/>
            <a:ext cx="990600" cy="228600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900"/>
              <a:t>Y! Confidential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otham-Bold" pitchFamily="-4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otham-Bold" pitchFamily="-4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otham-Bold" pitchFamily="-4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otham-Bold" pitchFamily="-4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otham-Bold" pitchFamily="-4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otham-Bold" pitchFamily="-4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otham-Bold" pitchFamily="-4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bg1"/>
          </a:solidFill>
          <a:latin typeface="Gotham-Bold" pitchFamily="-48" charset="0"/>
        </a:defRPr>
      </a:lvl9pPr>
    </p:titleStyle>
    <p:bodyStyle>
      <a:lvl1pPr marL="342900" indent="-342900" algn="l" rtl="0" eaLnBrk="0" fontAlgn="base" hangingPunct="0">
        <a:spcBef>
          <a:spcPct val="35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5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35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35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3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3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3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3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35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rds.yahoo.com/_ylt=A2KJke3x6MBN8SQASUCjzbkF/SIG=12e45mui6/EXP=1304516977/**http:/www.lucidmagazine.com/files/images/76163-custom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#Tier_1"/><Relationship Id="rId13" Type="http://schemas.openxmlformats.org/officeDocument/2006/relationships/hyperlink" Target="#Yahoo_finance_Yahoo_Sports_only"/><Relationship Id="rId18" Type="http://schemas.openxmlformats.org/officeDocument/2006/relationships/hyperlink" Target="#Top_stories"/><Relationship Id="rId3" Type="http://schemas.openxmlformats.org/officeDocument/2006/relationships/hyperlink" Target="#Tier_0"/><Relationship Id="rId21" Type="http://schemas.openxmlformats.org/officeDocument/2006/relationships/hyperlink" Target="#Site_features"/><Relationship Id="rId7" Type="http://schemas.openxmlformats.org/officeDocument/2006/relationships/hyperlink" Target="#Change_top_stories_to_BE_api_ins"/><Relationship Id="rId12" Type="http://schemas.openxmlformats.org/officeDocument/2006/relationships/hyperlink" Target="#Tier_3"/><Relationship Id="rId17" Type="http://schemas.openxmlformats.org/officeDocument/2006/relationships/hyperlink" Target="#Featured_module_Editor_picks"/><Relationship Id="rId2" Type="http://schemas.openxmlformats.org/officeDocument/2006/relationships/image" Target="../media/image14.png"/><Relationship Id="rId16" Type="http://schemas.openxmlformats.org/officeDocument/2006/relationships/hyperlink" Target="#Tier_4"/><Relationship Id="rId20" Type="http://schemas.openxmlformats.org/officeDocument/2006/relationships/hyperlink" Target="#Related_contents"/><Relationship Id="rId1" Type="http://schemas.openxmlformats.org/officeDocument/2006/relationships/slideLayout" Target="../slideLayouts/slideLayout2.xml"/><Relationship Id="rId6" Type="http://schemas.openxmlformats.org/officeDocument/2006/relationships/hyperlink" Target="#Change_top_stories_to_BE_api_ins"/><Relationship Id="rId11" Type="http://schemas.openxmlformats.org/officeDocument/2006/relationships/hyperlink" Target="#promote_top_mid_bar_left_rail"/><Relationship Id="rId5" Type="http://schemas.openxmlformats.org/officeDocument/2006/relationships/hyperlink" Target="#Change_top_stories_to_BE_api_ins"/><Relationship Id="rId15" Type="http://schemas.openxmlformats.org/officeDocument/2006/relationships/hyperlink" Target="#Infinite_browse"/><Relationship Id="rId10" Type="http://schemas.openxmlformats.org/officeDocument/2006/relationships/hyperlink" Target="#Tier_2"/><Relationship Id="rId19" Type="http://schemas.openxmlformats.org/officeDocument/2006/relationships/hyperlink" Target="#Tier_5"/><Relationship Id="rId4" Type="http://schemas.openxmlformats.org/officeDocument/2006/relationships/hyperlink" Target="#Change_top_stories_to_BE_api_ins"/><Relationship Id="rId9" Type="http://schemas.openxmlformats.org/officeDocument/2006/relationships/hyperlink" Target="#Comments"/><Relationship Id="rId14" Type="http://schemas.openxmlformats.org/officeDocument/2006/relationships/hyperlink" Target="#Educatio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uffingtonpost.com/2010/10/14/yahoo-down-yahoocom-outag_1_n_763346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sa.gov/images/content/147900main_052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9/9d/Deepwater_Horizon_offshore_drilling_unit_on_fire_2010.jpg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ln w="9525"/>
        </p:spPr>
        <p:txBody>
          <a:bodyPr/>
          <a:lstStyle/>
          <a:p>
            <a:pPr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Lessons from Yahoo’s Homepage:</a:t>
            </a:r>
            <a:br>
              <a:rPr lang="en-US" dirty="0" smtClean="0"/>
            </a:br>
            <a:r>
              <a:rPr lang="en-US" dirty="0" smtClean="0"/>
              <a:t>5 Tips for High Availability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4648200"/>
            <a:ext cx="7772400" cy="1600200"/>
          </a:xfrm>
          <a:ln w="9525"/>
        </p:spPr>
        <p:txBody>
          <a:bodyPr/>
          <a:lstStyle/>
          <a:p>
            <a:pPr eaLnBrk="1" hangingPunct="1"/>
            <a:r>
              <a:rPr lang="en-US" sz="2000" dirty="0" smtClean="0"/>
              <a:t>Jake Loomis</a:t>
            </a:r>
          </a:p>
          <a:p>
            <a:pPr eaLnBrk="1" hangingPunct="1"/>
            <a:r>
              <a:rPr lang="en-US" sz="2000" dirty="0" smtClean="0"/>
              <a:t>Yahoo! VP of Service Engineering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#3:</a:t>
            </a:r>
            <a:br>
              <a:rPr lang="en-US" dirty="0" smtClean="0"/>
            </a:br>
            <a:r>
              <a:rPr lang="en-US" dirty="0" smtClean="0"/>
              <a:t>Global Load Balancing</a:t>
            </a:r>
            <a:endParaRPr lang="en-US" dirty="0"/>
          </a:p>
        </p:txBody>
      </p:sp>
      <p:pic>
        <p:nvPicPr>
          <p:cNvPr id="5" name="Content Placeholder 4" descr="atla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86000" y="1219200"/>
            <a:ext cx="4376939" cy="5105400"/>
          </a:xfrm>
        </p:spPr>
      </p:pic>
      <p:sp>
        <p:nvSpPr>
          <p:cNvPr id="6" name="TextBox 5"/>
          <p:cNvSpPr txBox="1"/>
          <p:nvPr/>
        </p:nvSpPr>
        <p:spPr>
          <a:xfrm>
            <a:off x="4393093" y="6019800"/>
            <a:ext cx="211628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http://madraider.com/Greekgods/Atlas.html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#3:</a:t>
            </a:r>
            <a:br>
              <a:rPr lang="en-US" dirty="0" smtClean="0"/>
            </a:br>
            <a:r>
              <a:rPr lang="en-US" dirty="0" smtClean="0"/>
              <a:t>Global Load Balancing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Global load balancing</a:t>
            </a:r>
          </a:p>
          <a:p>
            <a:pPr lvl="1"/>
            <a:r>
              <a:rPr lang="en-US" sz="2000" dirty="0" smtClean="0"/>
              <a:t>Route traffic to nearest of over a dozen </a:t>
            </a:r>
            <a:r>
              <a:rPr lang="en-US" sz="2000" dirty="0" err="1" smtClean="0"/>
              <a:t>colos</a:t>
            </a:r>
            <a:r>
              <a:rPr lang="en-US" sz="2000" dirty="0" smtClean="0"/>
              <a:t> worldwide</a:t>
            </a:r>
          </a:p>
          <a:p>
            <a:pPr lvl="1"/>
            <a:r>
              <a:rPr lang="en-US" sz="2000" dirty="0" smtClean="0"/>
              <a:t>Ability to serve any market from any data center</a:t>
            </a:r>
          </a:p>
          <a:p>
            <a:pPr lvl="1"/>
            <a:r>
              <a:rPr lang="en-US" sz="2000" dirty="0" smtClean="0"/>
              <a:t>Use in failure scenarios, maintenance, code changes, testing, etc.</a:t>
            </a:r>
          </a:p>
          <a:p>
            <a:pPr lvl="1"/>
            <a:r>
              <a:rPr lang="en-US" sz="2000" dirty="0" smtClean="0"/>
              <a:t>Able to sustain a complete outage in any international country or region whether network, power or act of god.</a:t>
            </a:r>
          </a:p>
          <a:p>
            <a:pPr lvl="1"/>
            <a:r>
              <a:rPr lang="en-US" sz="2000" dirty="0" smtClean="0"/>
              <a:t>If a dependency is impacted in one </a:t>
            </a:r>
            <a:r>
              <a:rPr lang="en-US" sz="2000" dirty="0" err="1" smtClean="0"/>
              <a:t>colo</a:t>
            </a:r>
            <a:r>
              <a:rPr lang="en-US" sz="2000" dirty="0" smtClean="0"/>
              <a:t>, fail out and allow the rest to handle it.</a:t>
            </a:r>
          </a:p>
          <a:p>
            <a:pPr lvl="2"/>
            <a:r>
              <a:rPr lang="en-US" sz="1800" dirty="0" smtClean="0"/>
              <a:t>BCP should be as simple as possible to execute.  It’s hard enough to think at 2am.</a:t>
            </a:r>
          </a:p>
          <a:p>
            <a:pPr lvl="2"/>
            <a:r>
              <a:rPr lang="en-US" sz="1800" dirty="0" smtClean="0"/>
              <a:t>Minimize fear of BCP by doing it </a:t>
            </a:r>
            <a:r>
              <a:rPr lang="en-US" sz="1800" dirty="0" smtClean="0"/>
              <a:t>regularly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1"/>
          <p:cNvSpPr>
            <a:spLocks noGrp="1"/>
          </p:cNvSpPr>
          <p:nvPr>
            <p:ph type="ftr" sz="quarter" idx="4294967295"/>
          </p:nvPr>
        </p:nvSpPr>
        <p:spPr bwMode="auto">
          <a:xfrm>
            <a:off x="152400" y="6553200"/>
            <a:ext cx="1905000" cy="30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l"/>
            <a:r>
              <a:rPr lang="en-US">
                <a:ea typeface="ＭＳ Ｐゴシック" pitchFamily="-108" charset="-128"/>
              </a:rPr>
              <a:t>Yahoo! Presentation Template, Confidential</a:t>
            </a:r>
          </a:p>
        </p:txBody>
      </p:sp>
      <p:sp>
        <p:nvSpPr>
          <p:cNvPr id="9219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4200525" y="6537325"/>
            <a:ext cx="752475" cy="365125"/>
          </a:xfrm>
          <a:noFill/>
        </p:spPr>
        <p:txBody>
          <a:bodyPr/>
          <a:lstStyle/>
          <a:p>
            <a:fld id="{9F8C724E-02B6-4959-812E-10D3A9FB0FC3}" type="slidenum">
              <a:rPr lang="en-US"/>
              <a:pPr/>
              <a:t>12</a:t>
            </a:fld>
            <a:endParaRPr lang="en-US"/>
          </a:p>
        </p:txBody>
      </p:sp>
      <p:pic>
        <p:nvPicPr>
          <p:cNvPr id="9220" name="Content Placeholder 5" descr="Stack-Asia-POD.pn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9221" name="Slide Number Placeholder 5"/>
          <p:cNvSpPr txBox="1">
            <a:spLocks noGrp="1"/>
          </p:cNvSpPr>
          <p:nvPr/>
        </p:nvSpPr>
        <p:spPr bwMode="auto">
          <a:xfrm>
            <a:off x="4200525" y="6537325"/>
            <a:ext cx="7524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fld id="{07CA9214-E8A9-494A-B55E-3EF854576B92}" type="slidenum">
              <a:rPr lang="en-US" sz="900">
                <a:solidFill>
                  <a:srgbClr val="7B0099"/>
                </a:solidFill>
              </a:rPr>
              <a:pPr/>
              <a:t>12</a:t>
            </a:fld>
            <a:endParaRPr lang="en-US" sz="900">
              <a:solidFill>
                <a:srgbClr val="7B0099"/>
              </a:solidFill>
            </a:endParaRPr>
          </a:p>
        </p:txBody>
      </p:sp>
      <p:sp>
        <p:nvSpPr>
          <p:cNvPr id="9222" name="Title 1"/>
          <p:cNvSpPr>
            <a:spLocks noGrp="1"/>
          </p:cNvSpPr>
          <p:nvPr>
            <p:ph type="title" idx="4294967295"/>
          </p:nvPr>
        </p:nvSpPr>
        <p:spPr>
          <a:xfrm>
            <a:off x="66675" y="104775"/>
            <a:ext cx="7096125" cy="788988"/>
          </a:xfrm>
          <a:solidFill>
            <a:schemeClr val="bg1">
              <a:alpha val="58823"/>
            </a:schemeClr>
          </a:solidFill>
        </p:spPr>
        <p:txBody>
          <a:bodyPr anchor="t"/>
          <a:lstStyle/>
          <a:p>
            <a:pPr eaLnBrk="1" hangingPunct="1">
              <a:lnSpc>
                <a:spcPct val="97000"/>
              </a:lnSpc>
            </a:pPr>
            <a:r>
              <a:rPr lang="en-US" sz="2400" dirty="0" smtClean="0">
                <a:solidFill>
                  <a:schemeClr val="accent2"/>
                </a:solidFill>
              </a:rPr>
              <a:t>Edge Pods: Small Compute Footprints 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Used to Optimize Cost and Performance</a:t>
            </a:r>
          </a:p>
        </p:txBody>
      </p:sp>
      <p:sp>
        <p:nvSpPr>
          <p:cNvPr id="9223" name="Footer Placeholder 3"/>
          <p:cNvSpPr txBox="1">
            <a:spLocks noGrp="1"/>
          </p:cNvSpPr>
          <p:nvPr/>
        </p:nvSpPr>
        <p:spPr bwMode="auto">
          <a:xfrm>
            <a:off x="496888" y="6537325"/>
            <a:ext cx="331311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en-US" sz="900">
                <a:solidFill>
                  <a:srgbClr val="7B0099"/>
                </a:solidFill>
              </a:rPr>
              <a:t>Yahoo! Presentation Template, Confidential</a:t>
            </a:r>
          </a:p>
        </p:txBody>
      </p:sp>
      <p:sp>
        <p:nvSpPr>
          <p:cNvPr id="9224" name="AutoShape 4"/>
          <p:cNvSpPr>
            <a:spLocks noChangeArrowheads="1"/>
          </p:cNvSpPr>
          <p:nvPr/>
        </p:nvSpPr>
        <p:spPr bwMode="auto">
          <a:xfrm>
            <a:off x="66675" y="898525"/>
            <a:ext cx="6548438" cy="936625"/>
          </a:xfrm>
          <a:prstGeom prst="rect">
            <a:avLst/>
          </a:prstGeom>
          <a:solidFill>
            <a:schemeClr val="bg1">
              <a:alpha val="58823"/>
            </a:schemeClr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168275" indent="-168275" algn="l">
              <a:buFontTx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Cost optimization by offloading heavy bandwidth (streaming)</a:t>
            </a:r>
          </a:p>
          <a:p>
            <a:pPr marL="168275" indent="-168275" algn="l">
              <a:buFontTx/>
              <a:buChar char="•"/>
            </a:pPr>
            <a:r>
              <a:rPr lang="en-US" sz="1600" dirty="0">
                <a:solidFill>
                  <a:srgbClr val="7030A0"/>
                </a:solidFill>
              </a:rPr>
              <a:t>Performance optimization by reducing latency to end-users (cache &amp; proxy)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4: </a:t>
            </a:r>
            <a:br>
              <a:rPr lang="en-US" dirty="0" smtClean="0"/>
            </a:br>
            <a:r>
              <a:rPr lang="en-US" dirty="0" smtClean="0"/>
              <a:t>Monitor Everything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9938" name="Picture 2" descr="http://mnodeg-metrics.media.corp.yahoo.com:9999/ygrapher/raw?template=samegraph_yts.http.requests.timeseries.stack_1304489123.13117&amp;graph.width=1024&amp;graph.sizeType=medium&amp;graph.height=576&amp;start=now%20-%207%20day&amp;end=now%20-%201%20d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7000" y="1103312"/>
            <a:ext cx="8568267" cy="5221288"/>
          </a:xfrm>
          <a:prstGeom prst="rect">
            <a:avLst/>
          </a:prstGeom>
          <a:noFill/>
        </p:spPr>
      </p:pic>
      <p:sp>
        <p:nvSpPr>
          <p:cNvPr id="39939" name="AutoShape 3" descr="collapse"/>
          <p:cNvSpPr>
            <a:spLocks noChangeAspect="1" noChangeArrowheads="1"/>
          </p:cNvSpPr>
          <p:nvPr/>
        </p:nvSpPr>
        <p:spPr bwMode="auto">
          <a:xfrm>
            <a:off x="393700" y="5429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ular Callout 5"/>
          <p:cNvSpPr/>
          <p:nvPr/>
        </p:nvSpPr>
        <p:spPr bwMode="auto">
          <a:xfrm>
            <a:off x="1155700" y="2433828"/>
            <a:ext cx="914400" cy="612648"/>
          </a:xfrm>
          <a:prstGeom prst="wedgeRectCallout">
            <a:avLst>
              <a:gd name="adj1" fmla="val 65933"/>
              <a:gd name="adj2" fmla="val 211754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Thurs: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Tornado</a:t>
            </a:r>
          </a:p>
        </p:txBody>
      </p:sp>
      <p:sp>
        <p:nvSpPr>
          <p:cNvPr id="7" name="Rectangular Callout 6"/>
          <p:cNvSpPr/>
          <p:nvPr/>
        </p:nvSpPr>
        <p:spPr bwMode="auto">
          <a:xfrm>
            <a:off x="438150" y="3581400"/>
            <a:ext cx="1435100" cy="612648"/>
          </a:xfrm>
          <a:prstGeom prst="wedgeRectCallout">
            <a:avLst>
              <a:gd name="adj1" fmla="val -19361"/>
              <a:gd name="adj2" fmla="val 200779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Wed: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6K (Normal Day)</a:t>
            </a:r>
          </a:p>
        </p:txBody>
      </p:sp>
      <p:sp>
        <p:nvSpPr>
          <p:cNvPr id="8" name="Rectangular Callout 7"/>
          <p:cNvSpPr/>
          <p:nvPr/>
        </p:nvSpPr>
        <p:spPr bwMode="auto">
          <a:xfrm>
            <a:off x="1524000" y="1293876"/>
            <a:ext cx="1828800" cy="839724"/>
          </a:xfrm>
          <a:prstGeom prst="wedgeRectCallout">
            <a:avLst>
              <a:gd name="adj1" fmla="val 57310"/>
              <a:gd name="adj2" fmla="val 67731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Royal Wedding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Peak 1: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Balcony Kiss,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East Coast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wakes up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ular Callout 8"/>
          <p:cNvSpPr/>
          <p:nvPr/>
        </p:nvSpPr>
        <p:spPr bwMode="auto">
          <a:xfrm>
            <a:off x="4419600" y="1293876"/>
            <a:ext cx="1524000" cy="839724"/>
          </a:xfrm>
          <a:prstGeom prst="wedgeRectCallout">
            <a:avLst>
              <a:gd name="adj1" fmla="val -95832"/>
              <a:gd name="adj2" fmla="val 3776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RW Peak 2: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41k (West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Coast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wakes up)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ular Callout 9"/>
          <p:cNvSpPr/>
          <p:nvPr/>
        </p:nvSpPr>
        <p:spPr bwMode="auto">
          <a:xfrm>
            <a:off x="5715000" y="2746248"/>
            <a:ext cx="1143000" cy="612648"/>
          </a:xfrm>
          <a:prstGeom prst="wedgeRectCallout">
            <a:avLst>
              <a:gd name="adj1" fmla="val 76227"/>
              <a:gd name="adj2" fmla="val 119568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Sun: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Bin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Laden’s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death</a:t>
            </a:r>
            <a:endParaRPr kumimoji="0" lang="en-US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ular Callout 10"/>
          <p:cNvSpPr/>
          <p:nvPr/>
        </p:nvSpPr>
        <p:spPr bwMode="auto">
          <a:xfrm>
            <a:off x="6248400" y="1293876"/>
            <a:ext cx="1447800" cy="839724"/>
          </a:xfrm>
          <a:prstGeom prst="wedgeRectCallout">
            <a:avLst>
              <a:gd name="adj1" fmla="val 61675"/>
              <a:gd name="adj2" fmla="val 27325"/>
            </a:avLst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Bin Laden Peak: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40k</a:t>
            </a:r>
            <a:r>
              <a:rPr kumimoji="0" lang="en-US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(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West Coast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wakes up)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#5:</a:t>
            </a:r>
            <a:br>
              <a:rPr lang="en-US" dirty="0" smtClean="0"/>
            </a:br>
            <a:r>
              <a:rPr lang="en-US" dirty="0" smtClean="0"/>
              <a:t>Fallback plans in case of failure</a:t>
            </a:r>
            <a:endParaRPr lang="en-US" dirty="0"/>
          </a:p>
        </p:txBody>
      </p:sp>
      <p:pic>
        <p:nvPicPr>
          <p:cNvPr id="13314" name="Picture 2" descr="View Image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1598613"/>
            <a:ext cx="4725987" cy="47259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33547" y="6124545"/>
            <a:ext cx="26260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http://www.lucidmagazine.com/Daredevil-On-A-Tightrope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#5 Fallback Plans:</a:t>
            </a:r>
            <a:br>
              <a:rPr lang="en-US" dirty="0" smtClean="0"/>
            </a:br>
            <a:r>
              <a:rPr lang="en-US" dirty="0" smtClean="0"/>
              <a:t>Isolate failure</a:t>
            </a:r>
            <a:endParaRPr lang="en-US" dirty="0"/>
          </a:p>
        </p:txBody>
      </p:sp>
      <p:pic>
        <p:nvPicPr>
          <p:cNvPr id="1026" name="Picture 2" descr="Boy wearing a dunce cap sitting in front of a blackboard (255-3265 / 98-2464 © SuperStock)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295400"/>
            <a:ext cx="4114800" cy="512519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754036" y="6220541"/>
            <a:ext cx="27991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http://nolamotion.files.wordpress.com/2009/07/dunce-cap.jpg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#5 Fallback Plans:</a:t>
            </a:r>
            <a:br>
              <a:rPr lang="en-US" dirty="0" smtClean="0"/>
            </a:br>
            <a:r>
              <a:rPr lang="en-US" dirty="0" smtClean="0"/>
              <a:t>Drop features to add capacity</a:t>
            </a:r>
            <a:endParaRPr lang="en-US" dirty="0"/>
          </a:p>
        </p:txBody>
      </p:sp>
      <p:pic>
        <p:nvPicPr>
          <p:cNvPr id="36865" name="Picture 1" descr="blog post phot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409700"/>
            <a:ext cx="7696200" cy="51774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ections-meltdown-t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5615" y="1066800"/>
            <a:ext cx="6068385" cy="899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Streamline Serving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219200"/>
            <a:ext cx="2879725" cy="4724400"/>
          </a:xfrm>
        </p:spPr>
        <p:txBody>
          <a:bodyPr/>
          <a:lstStyle/>
          <a:p>
            <a:r>
              <a:rPr lang="en-US" sz="1400" dirty="0" smtClean="0">
                <a:hlinkClick r:id="rId3" action="ppaction://hlinkfile"/>
              </a:rPr>
              <a:t>Tier 0</a:t>
            </a:r>
            <a:r>
              <a:rPr lang="en-US" sz="1400" dirty="0" smtClean="0"/>
              <a:t> </a:t>
            </a:r>
          </a:p>
          <a:p>
            <a:pPr lvl="1"/>
            <a:r>
              <a:rPr lang="en-US" sz="1200" dirty="0" smtClean="0">
                <a:hlinkClick r:id="rId4" action="ppaction://hlinkfile"/>
              </a:rPr>
              <a:t>Change top stories to BE </a:t>
            </a:r>
            <a:r>
              <a:rPr lang="en-US" sz="1200" dirty="0" err="1" smtClean="0">
                <a:hlinkClick r:id="rId5" action="ppaction://hlinkfile"/>
              </a:rPr>
              <a:t>api</a:t>
            </a:r>
            <a:r>
              <a:rPr lang="en-US" sz="1200" dirty="0" smtClean="0">
                <a:hlinkClick r:id="rId6" action="ppaction://hlinkfile"/>
              </a:rPr>
              <a:t> instead of coke </a:t>
            </a:r>
            <a:r>
              <a:rPr lang="en-US" sz="1200" dirty="0" err="1" smtClean="0">
                <a:hlinkClick r:id="rId7" action="ppaction://hlinkfile"/>
              </a:rPr>
              <a:t>api</a:t>
            </a:r>
            <a:r>
              <a:rPr lang="en-US" sz="1200" dirty="0" smtClean="0"/>
              <a:t> </a:t>
            </a:r>
          </a:p>
          <a:p>
            <a:r>
              <a:rPr lang="en-US" sz="1400" dirty="0" smtClean="0">
                <a:hlinkClick r:id="rId8" action="ppaction://hlinkfile"/>
              </a:rPr>
              <a:t>Tier 1</a:t>
            </a:r>
            <a:r>
              <a:rPr lang="en-US" sz="1400" dirty="0" smtClean="0"/>
              <a:t> </a:t>
            </a:r>
          </a:p>
          <a:p>
            <a:pPr lvl="1"/>
            <a:r>
              <a:rPr lang="en-US" sz="1200" dirty="0" smtClean="0">
                <a:hlinkClick r:id="rId9" action="ppaction://hlinkfile"/>
              </a:rPr>
              <a:t>Comments</a:t>
            </a:r>
            <a:r>
              <a:rPr lang="en-US" sz="1200" dirty="0" smtClean="0"/>
              <a:t> </a:t>
            </a:r>
          </a:p>
          <a:p>
            <a:r>
              <a:rPr lang="en-US" sz="1400" dirty="0" smtClean="0">
                <a:hlinkClick r:id="rId10" action="ppaction://hlinkfile"/>
              </a:rPr>
              <a:t>Tier 2</a:t>
            </a:r>
            <a:r>
              <a:rPr lang="en-US" sz="1400" dirty="0" smtClean="0"/>
              <a:t> </a:t>
            </a:r>
          </a:p>
          <a:p>
            <a:pPr lvl="1"/>
            <a:r>
              <a:rPr lang="en-US" sz="1200" dirty="0" smtClean="0">
                <a:hlinkClick r:id="rId11" action="ppaction://hlinkfile"/>
              </a:rPr>
              <a:t>promote top/mid bar (left rail)</a:t>
            </a:r>
            <a:r>
              <a:rPr lang="en-US" sz="1200" dirty="0" smtClean="0"/>
              <a:t> </a:t>
            </a:r>
          </a:p>
          <a:p>
            <a:r>
              <a:rPr lang="en-US" sz="1400" dirty="0" smtClean="0">
                <a:hlinkClick r:id="rId12" action="ppaction://hlinkfile"/>
              </a:rPr>
              <a:t>Tier 3</a:t>
            </a:r>
            <a:r>
              <a:rPr lang="en-US" sz="1400" dirty="0" smtClean="0"/>
              <a:t> </a:t>
            </a:r>
          </a:p>
          <a:p>
            <a:pPr lvl="1"/>
            <a:r>
              <a:rPr lang="en-US" sz="1200" dirty="0" smtClean="0">
                <a:hlinkClick r:id="rId13" action="ppaction://hlinkfile"/>
              </a:rPr>
              <a:t>Yahoo! finance/ Yahoo! Sports (only in specific sections)</a:t>
            </a:r>
            <a:r>
              <a:rPr lang="en-US" sz="1200" dirty="0" smtClean="0"/>
              <a:t> </a:t>
            </a:r>
          </a:p>
          <a:p>
            <a:pPr lvl="1"/>
            <a:r>
              <a:rPr lang="en-US" sz="1200" dirty="0" smtClean="0">
                <a:hlinkClick r:id="rId14" action="ppaction://hlinkfile"/>
              </a:rPr>
              <a:t>Education</a:t>
            </a:r>
            <a:r>
              <a:rPr lang="en-US" sz="1200" dirty="0" smtClean="0"/>
              <a:t> </a:t>
            </a:r>
          </a:p>
          <a:p>
            <a:pPr lvl="1"/>
            <a:r>
              <a:rPr lang="en-US" sz="1200" dirty="0" smtClean="0">
                <a:hlinkClick r:id="rId15" action="ppaction://hlinkfile"/>
              </a:rPr>
              <a:t>Infinite browse</a:t>
            </a:r>
            <a:r>
              <a:rPr lang="en-US" sz="1200" dirty="0" smtClean="0"/>
              <a:t> </a:t>
            </a:r>
          </a:p>
          <a:p>
            <a:r>
              <a:rPr lang="en-US" sz="1400" dirty="0" smtClean="0">
                <a:hlinkClick r:id="rId16" action="ppaction://hlinkfile"/>
              </a:rPr>
              <a:t>Tier 4</a:t>
            </a:r>
            <a:r>
              <a:rPr lang="en-US" sz="1400" dirty="0" smtClean="0"/>
              <a:t> </a:t>
            </a:r>
          </a:p>
          <a:p>
            <a:pPr lvl="1"/>
            <a:r>
              <a:rPr lang="en-US" sz="1200" dirty="0" smtClean="0">
                <a:hlinkClick r:id="rId17" action="ppaction://hlinkfile"/>
              </a:rPr>
              <a:t>Featured module / Editor picks</a:t>
            </a:r>
            <a:r>
              <a:rPr lang="en-US" sz="1200" dirty="0" smtClean="0"/>
              <a:t> </a:t>
            </a:r>
          </a:p>
          <a:p>
            <a:pPr lvl="1"/>
            <a:r>
              <a:rPr lang="en-US" sz="1200" dirty="0" smtClean="0">
                <a:hlinkClick r:id="rId18" action="ppaction://hlinkfile"/>
              </a:rPr>
              <a:t>Top stories</a:t>
            </a:r>
            <a:r>
              <a:rPr lang="en-US" sz="1200" dirty="0" smtClean="0"/>
              <a:t> </a:t>
            </a:r>
          </a:p>
          <a:p>
            <a:r>
              <a:rPr lang="en-US" sz="1400" dirty="0" smtClean="0">
                <a:hlinkClick r:id="rId19" action="ppaction://hlinkfile"/>
              </a:rPr>
              <a:t>Tier 5</a:t>
            </a:r>
            <a:r>
              <a:rPr lang="en-US" sz="1400" dirty="0" smtClean="0"/>
              <a:t> </a:t>
            </a:r>
          </a:p>
          <a:p>
            <a:pPr lvl="1"/>
            <a:r>
              <a:rPr lang="en-US" sz="1200" dirty="0" smtClean="0">
                <a:hlinkClick r:id="rId20" action="ppaction://hlinkfile"/>
              </a:rPr>
              <a:t>Related contents</a:t>
            </a:r>
            <a:r>
              <a:rPr lang="en-US" sz="1200" dirty="0" smtClean="0"/>
              <a:t> </a:t>
            </a:r>
          </a:p>
          <a:p>
            <a:pPr lvl="1"/>
            <a:r>
              <a:rPr lang="en-US" sz="1200" dirty="0" smtClean="0">
                <a:hlinkClick r:id="rId21" action="ppaction://hlinkfile"/>
              </a:rPr>
              <a:t>Site features</a:t>
            </a:r>
            <a:r>
              <a:rPr lang="en-US" sz="1200" dirty="0" smtClean="0"/>
              <a:t> </a:t>
            </a: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 bwMode="auto">
          <a:xfrm>
            <a:off x="3429000" y="4191000"/>
            <a:ext cx="5715000" cy="2971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#5 Fallback Plans:</a:t>
            </a:r>
            <a:br>
              <a:rPr lang="en-US" dirty="0" smtClean="0"/>
            </a:br>
            <a:r>
              <a:rPr lang="en-US" dirty="0" smtClean="0"/>
              <a:t>Learn from your mistakes, </a:t>
            </a:r>
            <a:r>
              <a:rPr lang="en-US" dirty="0" err="1" smtClean="0"/>
              <a:t>followup</a:t>
            </a:r>
            <a:r>
              <a:rPr lang="en-US" dirty="0" smtClean="0"/>
              <a:t> on your </a:t>
            </a:r>
            <a:r>
              <a:rPr lang="en-US" dirty="0" err="1" smtClean="0"/>
              <a:t>learnings</a:t>
            </a:r>
            <a:endParaRPr lang="en-US" dirty="0"/>
          </a:p>
        </p:txBody>
      </p:sp>
      <p:pic>
        <p:nvPicPr>
          <p:cNvPr id="4" name="Incidentchart4" descr="Incidentchart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295400"/>
            <a:ext cx="8213598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657600" y="1905000"/>
            <a:ext cx="1219200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 bwMode="auto">
          <a:xfrm>
            <a:off x="7010400" y="5181600"/>
            <a:ext cx="590550" cy="3048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7724775" y="2876550"/>
            <a:ext cx="619126" cy="3429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6977062" y="3162300"/>
            <a:ext cx="371476" cy="228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8034338" y="5638800"/>
            <a:ext cx="636460" cy="3810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133600" y="4038600"/>
            <a:ext cx="371476" cy="228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2133600" y="3009900"/>
            <a:ext cx="371476" cy="228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133600" y="2286000"/>
            <a:ext cx="371476" cy="59055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2226469" y="1990755"/>
            <a:ext cx="185738" cy="228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977062" y="1990755"/>
            <a:ext cx="371476" cy="228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3657600" y="1295400"/>
            <a:ext cx="1905000" cy="6096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7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Bonus Tip:</a:t>
            </a:r>
            <a:br>
              <a:rPr lang="en-US" dirty="0" smtClean="0"/>
            </a:br>
            <a:r>
              <a:rPr lang="en-US" dirty="0" smtClean="0"/>
              <a:t>Talent</a:t>
            </a:r>
            <a:endParaRPr lang="en-US" dirty="0"/>
          </a:p>
        </p:txBody>
      </p:sp>
      <p:pic>
        <p:nvPicPr>
          <p:cNvPr id="37890" name="Picture 2" descr="http://rds.yahoo.com/_ylt=A2KJkK0K6sBN1msAxVyjzbkF/SIG=120ufarou/EXP=1304517258/**http%3a/images2.alphacoders.com/756/7565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600200"/>
            <a:ext cx="5639594" cy="451167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72213" y="6111875"/>
            <a:ext cx="2167581" cy="20005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http://images2.alphacoders.com/756/75652.jpg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is Yahoo! Homepage?</a:t>
            </a:r>
            <a:endParaRPr lang="en-US" dirty="0"/>
          </a:p>
        </p:txBody>
      </p:sp>
      <p:pic>
        <p:nvPicPr>
          <p:cNvPr id="7" name="Content Placeholder 6" descr="Screen shot 2011-05-03 at 10.54.37 PM.png"/>
          <p:cNvPicPr>
            <a:picLocks noGrp="1" noChangeAspect="1"/>
          </p:cNvPicPr>
          <p:nvPr>
            <p:ph sz="quarter" idx="4294967295"/>
          </p:nvPr>
        </p:nvPicPr>
        <p:blipFill>
          <a:blip r:embed="rId3" cstate="print"/>
          <a:srcRect l="-16148" r="-16148"/>
          <a:stretch>
            <a:fillRect/>
          </a:stretch>
        </p:blipFill>
        <p:spPr>
          <a:xfrm>
            <a:off x="1066800" y="1219200"/>
            <a:ext cx="8284435" cy="4951412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387975" y="6356350"/>
            <a:ext cx="16287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7F9051-BB2B-4E68-AFE6-70CBD9B3DFDD}" type="datetime1">
              <a:rPr lang="en-US" smtClean="0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77838" y="6356350"/>
            <a:ext cx="29162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Yahoo! Presentation,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572000" y="6356350"/>
            <a:ext cx="4953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B24FB60-40BF-4B23-8463-89C89857EDD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1675" y="1371600"/>
            <a:ext cx="1808163" cy="2929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Largest internet portal</a:t>
            </a:r>
          </a:p>
          <a:p>
            <a:pPr algn="l"/>
            <a:endParaRPr lang="en-US" sz="1400" dirty="0" smtClean="0"/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Launching point to the entire Yahoo! network</a:t>
            </a:r>
          </a:p>
          <a:p>
            <a:pPr algn="l"/>
            <a:endParaRPr lang="en-US" sz="1400" dirty="0" smtClean="0"/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Over 627,000,000 users</a:t>
            </a:r>
            <a:endParaRPr lang="en-US" sz="1400" baseline="30000" dirty="0" smtClean="0"/>
          </a:p>
          <a:p>
            <a:pPr algn="l"/>
            <a:endParaRPr lang="en-US" sz="1400" baseline="30000" dirty="0" smtClean="0"/>
          </a:p>
          <a:p>
            <a:pPr algn="l">
              <a:buFont typeface="Arial" pitchFamily="34" charset="0"/>
              <a:buChar char="•"/>
            </a:pPr>
            <a:r>
              <a:rPr lang="en-US" sz="1400" dirty="0" smtClean="0"/>
              <a:t>Over 40,000 requests per second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Service Engineering Responsibilities</a:t>
            </a:r>
          </a:p>
        </p:txBody>
      </p:sp>
      <p:sp>
        <p:nvSpPr>
          <p:cNvPr id="7171" name="Rectangle 4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600" smtClean="0"/>
              <a:t>Service Support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24/7 Multi-tiered Pager Support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Runbooks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Monitoring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Alerting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SLAs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Incident Management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Postmortems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Remediations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Problem Management</a:t>
            </a:r>
            <a:endParaRPr lang="en-US" sz="2600" smtClean="0"/>
          </a:p>
        </p:txBody>
      </p:sp>
      <p:sp>
        <p:nvSpPr>
          <p:cNvPr id="7172" name="Rectangle 5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sz="2600" smtClean="0"/>
              <a:t>Service Delivery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Configuration Mgmt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Capacity Planning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New Hardware Deployment Process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BCP/SPOF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Release/Deployment Process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Operational Arch review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Security Issues</a:t>
            </a:r>
          </a:p>
          <a:p>
            <a:pPr eaLnBrk="1" hangingPunct="1">
              <a:lnSpc>
                <a:spcPct val="80000"/>
              </a:lnSpc>
            </a:pPr>
            <a:r>
              <a:rPr lang="en-US" sz="2400" smtClean="0"/>
              <a:t>Maintainability/ Standardization</a:t>
            </a:r>
          </a:p>
          <a:p>
            <a:pPr eaLnBrk="1" hangingPunct="1">
              <a:lnSpc>
                <a:spcPct val="80000"/>
              </a:lnSpc>
            </a:pPr>
            <a:endParaRPr lang="en-US" sz="2600" smtClean="0"/>
          </a:p>
          <a:p>
            <a:pPr eaLnBrk="1" hangingPunct="1">
              <a:lnSpc>
                <a:spcPct val="80000"/>
              </a:lnSpc>
            </a:pPr>
            <a:endParaRPr lang="en-US" sz="2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 5 Tips revisited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en-US" dirty="0" smtClean="0"/>
              <a:t>Design for failure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Error proof change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Redundancy for everything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Global load balancing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Monitor everything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Fallback plans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Explanation of Homepage outage</a:t>
            </a:r>
            <a:endParaRPr lang="en-US" dirty="0"/>
          </a:p>
        </p:txBody>
      </p:sp>
      <p:pic>
        <p:nvPicPr>
          <p:cNvPr id="44034" name="Picture 2" descr="http://rds.yahoo.com/_ylt=A2KJkK2A78BNDBkAKLCjzbkF/SIG=14jhkoe9n/EXP=1304518656/**http%3a/www.bigblueball.com/forums/attachments/yahoo-messenger-support/291d1120010634-yahoo-changes-profiles-style-yahoo-4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1" y="1343025"/>
            <a:ext cx="6553200" cy="4914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2"/>
          <p:cNvSpPr>
            <a:spLocks noGrp="1"/>
          </p:cNvSpPr>
          <p:nvPr>
            <p:ph type="ctrTitle" sz="quarter"/>
          </p:nvPr>
        </p:nvSpPr>
        <p:spPr>
          <a:ln w="9525"/>
        </p:spPr>
        <p:txBody>
          <a:bodyPr/>
          <a:lstStyle/>
          <a:p>
            <a:pPr algn="ctr" eaLnBrk="1" hangingPunct="1"/>
            <a:r>
              <a:rPr lang="en-US" sz="4800" smtClean="0"/>
              <a:t>Q&amp;A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Outage Headlines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>
                <a:hlinkClick r:id="rId3"/>
              </a:rPr>
              <a:t>Yahoo DOWN: Yahoo.com Outage Reported</a:t>
            </a:r>
            <a:r>
              <a:rPr lang="en-US" b="1" dirty="0" smtClean="0"/>
              <a:t> (</a:t>
            </a:r>
            <a:r>
              <a:rPr lang="en-US" b="1" dirty="0" err="1" smtClean="0"/>
              <a:t>HuffingtonPost</a:t>
            </a:r>
            <a:r>
              <a:rPr lang="en-US" b="1" dirty="0" smtClean="0"/>
              <a:t>)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Amazon Apologizes for Outage, Offers Credit </a:t>
            </a:r>
            <a:r>
              <a:rPr lang="en-US" b="1" dirty="0" smtClean="0"/>
              <a:t>(Wall Street Journal)</a:t>
            </a:r>
          </a:p>
          <a:p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PlayStation Network Fiasco: Sony CEO Stringer's Head Must Roll </a:t>
            </a:r>
            <a:r>
              <a:rPr lang="en-US" b="1" dirty="0" smtClean="0"/>
              <a:t>(Business Insider)</a:t>
            </a:r>
          </a:p>
          <a:p>
            <a:endParaRPr lang="en-US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#1:</a:t>
            </a:r>
            <a:br>
              <a:rPr lang="en-US" dirty="0" smtClean="0"/>
            </a:br>
            <a:r>
              <a:rPr lang="en-US" dirty="0" smtClean="0"/>
              <a:t>Redundancy for everything</a:t>
            </a:r>
            <a:endParaRPr lang="en-US" dirty="0"/>
          </a:p>
        </p:txBody>
      </p:sp>
      <p:pic>
        <p:nvPicPr>
          <p:cNvPr id="5" name="Content Placeholder 4" descr="shining-twin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30337" y="1600200"/>
            <a:ext cx="6299200" cy="4724400"/>
          </a:xfrm>
        </p:spPr>
      </p:pic>
      <p:sp>
        <p:nvSpPr>
          <p:cNvPr id="6" name="TextBox 5"/>
          <p:cNvSpPr txBox="1"/>
          <p:nvPr/>
        </p:nvSpPr>
        <p:spPr>
          <a:xfrm>
            <a:off x="2421673" y="6124545"/>
            <a:ext cx="530786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http://www.mamapop.com/2010/11/top-1-scariest-movie-moment-ever-according-to-bhj-movie-expert.html/shining-twins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Tip #1 Redundancy: </a:t>
            </a:r>
            <a:br>
              <a:rPr lang="en-US" dirty="0" smtClean="0"/>
            </a:br>
            <a:r>
              <a:rPr lang="en-US" dirty="0" smtClean="0"/>
              <a:t>Understand your system’s failure points</a:t>
            </a:r>
            <a:endParaRPr lang="en-US" dirty="0"/>
          </a:p>
        </p:txBody>
      </p:sp>
      <p:pic>
        <p:nvPicPr>
          <p:cNvPr id="4100" name="Picture 4" descr="http://www.superdairyboy.com/pictures/learning_journey/techno_gea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1711"/>
            <a:ext cx="6019800" cy="488288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151525" y="6124545"/>
            <a:ext cx="339227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http://www.superdairyboy.com/pictures/learning_journey/techno_gears.jpg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#1</a:t>
            </a:r>
            <a:br>
              <a:rPr lang="en-US" dirty="0" smtClean="0"/>
            </a:br>
            <a:r>
              <a:rPr lang="en-US" dirty="0" smtClean="0"/>
              <a:t>Full Redundancy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275" y="1143000"/>
            <a:ext cx="8061325" cy="4724400"/>
          </a:xfrm>
        </p:spPr>
        <p:txBody>
          <a:bodyPr/>
          <a:lstStyle/>
          <a:p>
            <a:pPr>
              <a:buNone/>
            </a:pPr>
            <a:r>
              <a:rPr lang="en-US" sz="1800" dirty="0" smtClean="0"/>
              <a:t>We break all the time, it’s rare that user’s are actually impacted.</a:t>
            </a:r>
          </a:p>
          <a:p>
            <a:r>
              <a:rPr lang="en-US" sz="1800" dirty="0" smtClean="0"/>
              <a:t>Server down</a:t>
            </a:r>
          </a:p>
          <a:p>
            <a:pPr lvl="1"/>
            <a:r>
              <a:rPr lang="en-US" sz="1600" dirty="0" smtClean="0"/>
              <a:t>Load balanced, stateless servers can pick up load</a:t>
            </a:r>
          </a:p>
          <a:p>
            <a:r>
              <a:rPr lang="en-US" sz="1800" dirty="0" smtClean="0"/>
              <a:t>Network device down</a:t>
            </a:r>
          </a:p>
          <a:p>
            <a:pPr lvl="1"/>
            <a:r>
              <a:rPr lang="en-US" sz="1600" dirty="0" smtClean="0"/>
              <a:t>Automatically reroute to redundant network path</a:t>
            </a:r>
          </a:p>
          <a:p>
            <a:r>
              <a:rPr lang="en-US" sz="1800" dirty="0" err="1" smtClean="0"/>
              <a:t>Colo</a:t>
            </a:r>
            <a:r>
              <a:rPr lang="en-US" sz="1800" dirty="0" smtClean="0"/>
              <a:t> loses power</a:t>
            </a:r>
          </a:p>
          <a:p>
            <a:pPr lvl="1"/>
            <a:r>
              <a:rPr lang="en-US" sz="1600" dirty="0" smtClean="0"/>
              <a:t>Failover to </a:t>
            </a:r>
            <a:r>
              <a:rPr lang="en-US" sz="1600" dirty="0" err="1" smtClean="0"/>
              <a:t>colo</a:t>
            </a:r>
            <a:r>
              <a:rPr lang="en-US" sz="1600" dirty="0" smtClean="0"/>
              <a:t> in another region</a:t>
            </a:r>
            <a:endParaRPr lang="en-US" sz="1600" dirty="0" smtClean="0"/>
          </a:p>
          <a:p>
            <a:r>
              <a:rPr lang="en-US" sz="1800" dirty="0" smtClean="0"/>
              <a:t>Per-model Today/News/Top Trending Searches module ranking</a:t>
            </a:r>
          </a:p>
          <a:p>
            <a:pPr lvl="1"/>
            <a:r>
              <a:rPr lang="en-US" sz="1600" dirty="0" smtClean="0"/>
              <a:t>Fallback </a:t>
            </a:r>
            <a:r>
              <a:rPr lang="en-US" sz="1600" dirty="0" smtClean="0"/>
              <a:t>to editorial stories</a:t>
            </a:r>
          </a:p>
          <a:p>
            <a:r>
              <a:rPr lang="en-US" sz="1800" dirty="0" smtClean="0"/>
              <a:t>User database unavailable</a:t>
            </a:r>
          </a:p>
          <a:p>
            <a:pPr lvl="1"/>
            <a:r>
              <a:rPr lang="en-US" sz="1600" dirty="0" smtClean="0"/>
              <a:t>Show </a:t>
            </a:r>
            <a:r>
              <a:rPr lang="en-US" sz="1600" dirty="0" smtClean="0"/>
              <a:t>signed out experience</a:t>
            </a:r>
          </a:p>
          <a:p>
            <a:r>
              <a:rPr lang="en-US" sz="1800" dirty="0" smtClean="0"/>
              <a:t>Ad lookup fails</a:t>
            </a:r>
          </a:p>
          <a:p>
            <a:pPr lvl="1"/>
            <a:r>
              <a:rPr lang="en-US" sz="1600" dirty="0" smtClean="0"/>
              <a:t>F</a:t>
            </a:r>
            <a:r>
              <a:rPr lang="en-US" sz="1600" dirty="0" smtClean="0"/>
              <a:t>allback </a:t>
            </a:r>
            <a:r>
              <a:rPr lang="en-US" sz="1600" dirty="0" smtClean="0"/>
              <a:t>to static, build-based ad</a:t>
            </a:r>
          </a:p>
          <a:p>
            <a:r>
              <a:rPr lang="en-US" sz="1800" dirty="0" smtClean="0"/>
              <a:t>Page fails completely!</a:t>
            </a:r>
          </a:p>
          <a:p>
            <a:pPr lvl="1"/>
            <a:r>
              <a:rPr lang="en-US" sz="1600" dirty="0" smtClean="0"/>
              <a:t>show a static page generated from </a:t>
            </a:r>
            <a:r>
              <a:rPr lang="en-US" sz="1600" dirty="0" err="1" smtClean="0"/>
              <a:t>cron</a:t>
            </a:r>
            <a:endParaRPr lang="en-US" sz="1600" dirty="0" smtClean="0"/>
          </a:p>
          <a:p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#2 Error proofing change:</a:t>
            </a:r>
            <a:br>
              <a:rPr lang="en-US" dirty="0" smtClean="0"/>
            </a:br>
            <a:r>
              <a:rPr lang="en-US" dirty="0" smtClean="0"/>
              <a:t>Make changes in a safe environment</a:t>
            </a:r>
            <a:endParaRPr lang="en-US" dirty="0"/>
          </a:p>
        </p:txBody>
      </p:sp>
      <p:pic>
        <p:nvPicPr>
          <p:cNvPr id="3074" name="Picture 2" descr="THEMIS in the cleanroom">
            <a:hlinkClick r:id="rId3" tooltip="THEMIS in the cleanroom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1600200"/>
            <a:ext cx="7104361" cy="4724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#2:</a:t>
            </a:r>
            <a:br>
              <a:rPr lang="en-US" dirty="0" smtClean="0"/>
            </a:br>
            <a:r>
              <a:rPr lang="en-US" dirty="0" smtClean="0"/>
              <a:t>Practice how you play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478565" y="1305111"/>
            <a:ext cx="8284435" cy="4951412"/>
          </a:xfrm>
          <a:prstGeom prst="rect">
            <a:avLst/>
          </a:prstGeom>
        </p:spPr>
        <p:txBody>
          <a:bodyPr/>
          <a:lstStyle/>
          <a:p>
            <a:r>
              <a:rPr lang="en-US" sz="2000" dirty="0" smtClean="0"/>
              <a:t>Starts with the software release process…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Continuous Integration environment with automated build, unit test, deploy, and test for each check-in.</a:t>
            </a:r>
          </a:p>
          <a:p>
            <a:pPr lvl="2"/>
            <a:r>
              <a:rPr lang="en-US" sz="1800" dirty="0" smtClean="0"/>
              <a:t>S</a:t>
            </a:r>
            <a:r>
              <a:rPr lang="en-US" sz="1800" dirty="0" smtClean="0"/>
              <a:t>moke </a:t>
            </a:r>
            <a:r>
              <a:rPr lang="en-US" sz="1800" dirty="0" smtClean="0"/>
              <a:t>test each build before promoting to the next environment</a:t>
            </a:r>
          </a:p>
          <a:p>
            <a:pPr lvl="2"/>
            <a:r>
              <a:rPr lang="en-US" sz="1800" dirty="0" smtClean="0"/>
              <a:t>A</a:t>
            </a:r>
            <a:r>
              <a:rPr lang="en-US" sz="1800" dirty="0" smtClean="0"/>
              <a:t>utomated </a:t>
            </a:r>
            <a:r>
              <a:rPr lang="en-US" sz="1800" dirty="0" smtClean="0"/>
              <a:t>email blame to offending committer(s)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A</a:t>
            </a:r>
            <a:r>
              <a:rPr lang="en-US" sz="2000" dirty="0" smtClean="0"/>
              <a:t>utomated </a:t>
            </a:r>
            <a:r>
              <a:rPr lang="en-US" sz="2000" dirty="0" smtClean="0"/>
              <a:t>tests and debug </a:t>
            </a:r>
            <a:r>
              <a:rPr lang="en-US" sz="2000" dirty="0" smtClean="0"/>
              <a:t>statements in QA environment</a:t>
            </a:r>
          </a:p>
          <a:p>
            <a:pPr lvl="2"/>
            <a:r>
              <a:rPr lang="en-US" sz="1800" dirty="0" smtClean="0"/>
              <a:t>L</a:t>
            </a:r>
            <a:r>
              <a:rPr lang="en-US" sz="1800" dirty="0" smtClean="0"/>
              <a:t>ogs </a:t>
            </a:r>
            <a:r>
              <a:rPr lang="en-US" sz="1800" dirty="0" smtClean="0"/>
              <a:t>and monitors are closely watched throughout the release cycle</a:t>
            </a:r>
            <a:r>
              <a:rPr lang="en-US" sz="1600" dirty="0" smtClean="0"/>
              <a:t>.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F</a:t>
            </a:r>
            <a:r>
              <a:rPr lang="en-US" sz="2000" dirty="0" smtClean="0"/>
              <a:t>orked </a:t>
            </a:r>
            <a:r>
              <a:rPr lang="en-US" sz="2000" dirty="0" smtClean="0"/>
              <a:t>copies of production traffic </a:t>
            </a:r>
            <a:r>
              <a:rPr lang="en-US" sz="2000" dirty="0" smtClean="0"/>
              <a:t>to staging environment</a:t>
            </a:r>
          </a:p>
          <a:p>
            <a:pPr lvl="2"/>
            <a:r>
              <a:rPr lang="en-US" sz="1800" dirty="0" smtClean="0"/>
              <a:t>C</a:t>
            </a:r>
            <a:r>
              <a:rPr lang="en-US" sz="1800" dirty="0" smtClean="0"/>
              <a:t>atches </a:t>
            </a:r>
            <a:r>
              <a:rPr lang="en-US" sz="1800" dirty="0" smtClean="0"/>
              <a:t>new error messages before going to </a:t>
            </a:r>
            <a:r>
              <a:rPr lang="en-US" sz="1800" dirty="0" smtClean="0"/>
              <a:t>production</a:t>
            </a:r>
            <a:endParaRPr lang="en-US" sz="1800" dirty="0" smtClean="0"/>
          </a:p>
          <a:p>
            <a:pPr lvl="2"/>
            <a:r>
              <a:rPr lang="en-US" sz="1800" dirty="0" smtClean="0"/>
              <a:t>QA/Engineering/Operations are </a:t>
            </a:r>
            <a:r>
              <a:rPr lang="en-US" sz="1800" dirty="0" smtClean="0"/>
              <a:t>involved in the entire process.</a:t>
            </a:r>
          </a:p>
          <a:p>
            <a:pPr lvl="1">
              <a:buFont typeface="+mj-lt"/>
              <a:buAutoNum type="arabicPeriod"/>
            </a:pPr>
            <a:r>
              <a:rPr lang="en-US" sz="2000" dirty="0" smtClean="0"/>
              <a:t>Dark launched code</a:t>
            </a:r>
          </a:p>
          <a:p>
            <a:pPr lvl="2"/>
            <a:r>
              <a:rPr lang="en-US" sz="1800" dirty="0" smtClean="0"/>
              <a:t>Pushed first, then activated incrementally</a:t>
            </a: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5387975" y="6356350"/>
            <a:ext cx="1628775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C17F9051-BB2B-4E68-AFE6-70CBD9B3DFDD}" type="datetime1">
              <a:rPr lang="en-US" smtClean="0"/>
              <a:pPr>
                <a:defRPr/>
              </a:pPr>
              <a:t>6/14/2011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4294967295"/>
          </p:nvPr>
        </p:nvSpPr>
        <p:spPr>
          <a:xfrm>
            <a:off x="477838" y="6356350"/>
            <a:ext cx="2916237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smtClean="0"/>
              <a:t>Yahoo! Presentation, Confidential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4572000" y="6356350"/>
            <a:ext cx="4953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B24FB60-40BF-4B23-8463-89C89857EDD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47113" y="6256523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  <p:sp>
        <p:nvSpPr>
          <p:cNvPr id="9" name="TextBox 8"/>
          <p:cNvSpPr txBox="1"/>
          <p:nvPr/>
        </p:nvSpPr>
        <p:spPr>
          <a:xfrm>
            <a:off x="3192680" y="6128364"/>
            <a:ext cx="914400" cy="91440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rmAutofit/>
          </a:bodyPr>
          <a:lstStyle/>
          <a:p>
            <a:endParaRPr lang="en-US" sz="1600" dirty="0" err="1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 #2 Error proofing change:</a:t>
            </a:r>
            <a:br>
              <a:rPr lang="en-US" dirty="0" smtClean="0"/>
            </a:br>
            <a:r>
              <a:rPr lang="en-US" dirty="0" smtClean="0"/>
              <a:t>Recover quickly</a:t>
            </a:r>
            <a:endParaRPr lang="en-US" dirty="0"/>
          </a:p>
        </p:txBody>
      </p:sp>
      <p:pic>
        <p:nvPicPr>
          <p:cNvPr id="2050" name="Picture 2" descr="File:Deepwater Horizon offshore drilling unit on fire 2010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1143000"/>
            <a:ext cx="6994525" cy="524589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664366" y="6188839"/>
            <a:ext cx="33554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http://www.bettermsreport.com/wp-content/uploads/2010/05/oil-rig-fire.jpg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004_internal_template">
  <a:themeElements>
    <a:clrScheme name="2004_internal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004_internal_template">
      <a:majorFont>
        <a:latin typeface="Gotham-Bold"/>
        <a:ea typeface=""/>
        <a:cs typeface=""/>
      </a:majorFont>
      <a:minorFont>
        <a:latin typeface="Gotham-Medium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7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004_internal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_internal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_internal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_internal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_internal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004_internal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_internal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_internal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_internal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_internal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_internal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004_internal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Yahoo! Purple</Template>
  <TotalTime>19221</TotalTime>
  <Words>1480</Words>
  <Application>Microsoft Office PowerPoint</Application>
  <PresentationFormat>On-screen Show (4:3)</PresentationFormat>
  <Paragraphs>253</Paragraphs>
  <Slides>23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2004_internal_template</vt:lpstr>
      <vt:lpstr>  Lessons from Yahoo’s Homepage: 5 Tips for High Availability</vt:lpstr>
      <vt:lpstr>What is Yahoo! Homepage?</vt:lpstr>
      <vt:lpstr>Outage Headlines</vt:lpstr>
      <vt:lpstr>Tip #1: Redundancy for everything</vt:lpstr>
      <vt:lpstr> Tip #1 Redundancy:  Understand your system’s failure points</vt:lpstr>
      <vt:lpstr>Tip #1 Full Redundancy</vt:lpstr>
      <vt:lpstr>Tip #2 Error proofing change: Make changes in a safe environment</vt:lpstr>
      <vt:lpstr>Tip #2: Practice how you play</vt:lpstr>
      <vt:lpstr>Tip #2 Error proofing change: Recover quickly</vt:lpstr>
      <vt:lpstr>Tip #3: Global Load Balancing</vt:lpstr>
      <vt:lpstr>Tip #3: Global Load Balancing</vt:lpstr>
      <vt:lpstr>Edge Pods: Small Compute Footprints  Used to Optimize Cost and Performance</vt:lpstr>
      <vt:lpstr>Tip 4:  Monitor Everything</vt:lpstr>
      <vt:lpstr>Tip #5: Fallback plans in case of failure</vt:lpstr>
      <vt:lpstr>Tip #5 Fallback Plans: Isolate failure</vt:lpstr>
      <vt:lpstr>Tip #5 Fallback Plans: Drop features to add capacity</vt:lpstr>
      <vt:lpstr>Streamline Serving</vt:lpstr>
      <vt:lpstr>Tip #5 Fallback Plans: Learn from your mistakes, followup on your learnings</vt:lpstr>
      <vt:lpstr>Bonus Tip: Talent</vt:lpstr>
      <vt:lpstr>Service Engineering Responsibilities</vt:lpstr>
      <vt:lpstr>Top 5 Tips revisited</vt:lpstr>
      <vt:lpstr>Explanation of Homepage outage</vt:lpstr>
      <vt:lpstr>Q&amp;A</vt:lpstr>
    </vt:vector>
  </TitlesOfParts>
  <Company>Yahoo!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Yahoo!</dc:creator>
  <cp:lastModifiedBy>Jacob Loomis</cp:lastModifiedBy>
  <cp:revision>380</cp:revision>
  <dcterms:created xsi:type="dcterms:W3CDTF">2007-11-07T03:17:49Z</dcterms:created>
  <dcterms:modified xsi:type="dcterms:W3CDTF">2011-06-14T23:41:05Z</dcterms:modified>
</cp:coreProperties>
</file>